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6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88" r:id="rId35"/>
    <p:sldId id="289" r:id="rId36"/>
    <p:sldId id="290" r:id="rId37"/>
    <p:sldId id="294" r:id="rId38"/>
    <p:sldId id="295" r:id="rId39"/>
    <p:sldId id="296" r:id="rId40"/>
    <p:sldId id="297" r:id="rId41"/>
    <p:sldId id="318" r:id="rId42"/>
    <p:sldId id="319" r:id="rId43"/>
    <p:sldId id="320" r:id="rId44"/>
    <p:sldId id="323" r:id="rId45"/>
    <p:sldId id="317" r:id="rId46"/>
    <p:sldId id="298" r:id="rId47"/>
    <p:sldId id="321" r:id="rId48"/>
    <p:sldId id="322" r:id="rId49"/>
    <p:sldId id="300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BD93-85F7-4F6B-8AF9-A879DD04D8F2}" type="datetimeFigureOut">
              <a:rPr lang="es-ES" smtClean="0"/>
              <a:t>27/01/2016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9092B-94E2-49EA-92CD-BE0E7A51865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461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DEE5-0E87-4C01-85FA-DBD2653CAE99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5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25B1-F088-4E6E-AE3A-E601E9F53CDE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5B5F-E58F-492D-BD86-45A76673152D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8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12EA-AF1B-42A2-A6C1-1AA824C1AA1F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9225-8790-4A80-9977-E5F855EFFD6E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5FBA-EFD7-463E-A86E-DFB024EAD9DC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3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1E5F-BA3A-4953-A48C-8F9A1F2E345B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0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7044C-AFEE-42C5-9A6A-611DE5E76F37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6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F192-82CA-4276-9B36-60B2ECE295EE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E496-795F-49B6-B5D1-A880E5B0F6AC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67E6-81A4-4D03-882D-AC717AB1814A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8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56CEA3-972E-4294-9C6E-3E02C9D0AAC1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3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67.jpg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800" dirty="0" smtClean="0"/>
              <a:t>GUIÓN DEMOSTRADOR PRÁCTICO</a:t>
            </a:r>
            <a:endParaRPr lang="es-ES" sz="4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32" y="4873696"/>
            <a:ext cx="3043335" cy="1135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1" b="780"/>
          <a:stretch/>
        </p:blipFill>
        <p:spPr>
          <a:xfrm>
            <a:off x="1354975" y="1401550"/>
            <a:ext cx="9077498" cy="491612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908618" y="6286795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Nueva línea de producto en almacén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201189" y="12477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164676" y="22437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694961" y="2484088"/>
            <a:ext cx="1469715" cy="134421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0498974" y="3517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594953" y="3744054"/>
            <a:ext cx="7837519" cy="16292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22" y="1413164"/>
            <a:ext cx="7677859" cy="475009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11036" y="12593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5162202" y="248479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458094" y="2725157"/>
            <a:ext cx="1695795" cy="14273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908618" y="6163258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Visualización de </a:t>
            </a:r>
            <a:r>
              <a:rPr lang="es-ES" dirty="0" err="1" smtClean="0"/>
              <a:t>OFs</a:t>
            </a:r>
            <a:r>
              <a:rPr lang="es-ES" dirty="0" smtClean="0"/>
              <a:t> pendientes a realizar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6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3" y="1413164"/>
            <a:ext cx="7677859" cy="475009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12767" y="12593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8279475" y="295097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7680960" y="3182357"/>
            <a:ext cx="598515" cy="25866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8844412" y="2950970"/>
            <a:ext cx="273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Priorización de las </a:t>
            </a:r>
            <a:r>
              <a:rPr lang="es-ES" dirty="0" err="1" smtClean="0"/>
              <a:t>OFs</a:t>
            </a:r>
            <a:r>
              <a:rPr lang="es-ES" dirty="0" smtClean="0"/>
              <a:t>. </a:t>
            </a:r>
          </a:p>
          <a:p>
            <a:endParaRPr lang="es-ES" dirty="0"/>
          </a:p>
          <a:p>
            <a:r>
              <a:rPr lang="es-ES" dirty="0" smtClean="0"/>
              <a:t>Se prioriza las </a:t>
            </a:r>
            <a:r>
              <a:rPr lang="es-ES" dirty="0" err="1" smtClean="0"/>
              <a:t>OFs</a:t>
            </a:r>
            <a:r>
              <a:rPr lang="es-ES" dirty="0" smtClean="0"/>
              <a:t> de una misma semana.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6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Lanzamiento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17" r="533" b="488"/>
          <a:stretch/>
        </p:blipFill>
        <p:spPr>
          <a:xfrm>
            <a:off x="1978428" y="1799770"/>
            <a:ext cx="6168044" cy="442646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835726" y="164598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59330" y="47244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3266901" y="4480559"/>
            <a:ext cx="806334" cy="2439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5447607" y="4602511"/>
            <a:ext cx="1476894" cy="21055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6932814" y="434027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617527" y="3828335"/>
            <a:ext cx="27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Cambio de estado de OF.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5223163" y="357910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Identificación de operario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89" y="1581492"/>
            <a:ext cx="5629245" cy="41875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61" y="2307627"/>
            <a:ext cx="3681818" cy="27352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95575" y="215384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18683" y="32471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626495" y="3133701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929603" y="14277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4499402" y="3554744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ángulo redondeado 12"/>
          <p:cNvSpPr/>
          <p:nvPr/>
        </p:nvSpPr>
        <p:spPr>
          <a:xfrm>
            <a:off x="7989773" y="5202546"/>
            <a:ext cx="846656" cy="558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7827675" y="559541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58666" y="5042897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989772" y="5769033"/>
            <a:ext cx="387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Identificación de operario en máquina</a:t>
            </a:r>
            <a:endParaRPr lang="es-ES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6186391" y="1683961"/>
            <a:ext cx="846656" cy="558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Identificación de operario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55" y="1691322"/>
            <a:ext cx="5721383" cy="424777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836569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Elipse 5"/>
          <p:cNvSpPr/>
          <p:nvPr/>
        </p:nvSpPr>
        <p:spPr>
          <a:xfrm>
            <a:off x="3652608" y="374086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3883286" y="4045983"/>
            <a:ext cx="987972" cy="27908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759676" y="584015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067247" y="5354918"/>
            <a:ext cx="892932" cy="56755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6744243" y="5354575"/>
            <a:ext cx="892932" cy="56755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6436672" y="58401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771106" y="3709984"/>
            <a:ext cx="289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Activación de operario en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9" y="2196614"/>
            <a:ext cx="3962892" cy="29450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90" y="1691322"/>
            <a:ext cx="5708344" cy="422696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3041176" y="499528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Rectángulo redondeado 8"/>
          <p:cNvSpPr/>
          <p:nvPr/>
        </p:nvSpPr>
        <p:spPr>
          <a:xfrm>
            <a:off x="2419004" y="4722557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5860473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69251" y="529547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producciones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406209" y="591797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</a:t>
            </a:r>
            <a:r>
              <a:rPr lang="es-ES" dirty="0" err="1" smtClean="0"/>
              <a:t>OFs</a:t>
            </a:r>
            <a:r>
              <a:rPr lang="es-ES" dirty="0" smtClean="0"/>
              <a:t> de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8" y="2129390"/>
            <a:ext cx="4062646" cy="300834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4967806" y="2578494"/>
            <a:ext cx="679427" cy="690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826329" y="192216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3125587" y="2188764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1041048" y="513773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</a:t>
            </a:r>
            <a:r>
              <a:rPr lang="es-ES" dirty="0" err="1" smtClean="0"/>
              <a:t>OFs</a:t>
            </a:r>
            <a:r>
              <a:rPr lang="es-ES" dirty="0" smtClean="0"/>
              <a:t> de máquina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71" y="253219"/>
            <a:ext cx="4062646" cy="3015368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6018985" y="9369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771" y="3703282"/>
            <a:ext cx="4062646" cy="3018193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>
            <a:off x="8175895" y="3343683"/>
            <a:ext cx="0" cy="289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0158989" y="1437737"/>
            <a:ext cx="176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rutas de OF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445758" y="3403647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298833" y="305279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22" name="Elipse 21"/>
          <p:cNvSpPr/>
          <p:nvPr/>
        </p:nvSpPr>
        <p:spPr>
          <a:xfrm>
            <a:off x="7502804" y="258590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6886869" y="2837597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6041438" y="354065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10235417" y="4860731"/>
            <a:ext cx="1764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Consulta de materia prima de OF</a:t>
            </a:r>
            <a:endParaRPr lang="es-ES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OF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9" y="2196614"/>
            <a:ext cx="3962892" cy="294507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12114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1154186" y="498790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Rectángulo redondeado 8"/>
          <p:cNvSpPr/>
          <p:nvPr/>
        </p:nvSpPr>
        <p:spPr>
          <a:xfrm>
            <a:off x="532014" y="4715184"/>
            <a:ext cx="622172" cy="41377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969251" y="529547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producciones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648919" y="5917970"/>
            <a:ext cx="438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 de </a:t>
            </a:r>
            <a:r>
              <a:rPr lang="es-ES" dirty="0" err="1" smtClean="0"/>
              <a:t>OFs</a:t>
            </a:r>
            <a:r>
              <a:rPr lang="es-ES" dirty="0" smtClean="0"/>
              <a:t> pendientes/interrumpidas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58" y="1691321"/>
            <a:ext cx="5650131" cy="4226649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5860473" y="15375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5852284" y="313461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5" name="Elipse 14"/>
          <p:cNvSpPr/>
          <p:nvPr/>
        </p:nvSpPr>
        <p:spPr>
          <a:xfrm>
            <a:off x="6071197" y="3416805"/>
            <a:ext cx="226945" cy="2269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9719605" y="5356777"/>
            <a:ext cx="895747" cy="50045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/>
          <p:cNvSpPr/>
          <p:nvPr/>
        </p:nvSpPr>
        <p:spPr>
          <a:xfrm>
            <a:off x="10461566" y="501468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Petición de suministro a fabricación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4" y="2182004"/>
            <a:ext cx="2343150" cy="2981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320" t="4162" r="-1" b="1643"/>
          <a:stretch/>
        </p:blipFill>
        <p:spPr>
          <a:xfrm>
            <a:off x="3448480" y="2276781"/>
            <a:ext cx="2331027" cy="28172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236" r="1877" b="1832"/>
          <a:stretch/>
        </p:blipFill>
        <p:spPr>
          <a:xfrm>
            <a:off x="6407726" y="2251276"/>
            <a:ext cx="2317866" cy="28263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810" y="2251276"/>
            <a:ext cx="2305050" cy="280987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305693" y="20428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478007" y="36030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703212" y="3230560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3294695" y="209749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Elipse 11"/>
          <p:cNvSpPr/>
          <p:nvPr/>
        </p:nvSpPr>
        <p:spPr>
          <a:xfrm>
            <a:off x="3549841" y="3086628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5131934" y="4585239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3217802" y="304655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4873345" y="506465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6253937" y="209798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6</a:t>
            </a:r>
          </a:p>
        </p:txBody>
      </p:sp>
      <p:sp>
        <p:nvSpPr>
          <p:cNvPr id="17" name="Elipse 16"/>
          <p:cNvSpPr/>
          <p:nvPr/>
        </p:nvSpPr>
        <p:spPr>
          <a:xfrm>
            <a:off x="6525358" y="3330701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6193319" y="32906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8099644" y="4564803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7841055" y="504421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21" name="Elipse 20"/>
          <p:cNvSpPr/>
          <p:nvPr/>
        </p:nvSpPr>
        <p:spPr>
          <a:xfrm>
            <a:off x="9199938" y="209748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11020645" y="4572739"/>
            <a:ext cx="583066" cy="47591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/>
          <p:cNvGrpSpPr/>
          <p:nvPr/>
        </p:nvGrpSpPr>
        <p:grpSpPr>
          <a:xfrm>
            <a:off x="11489907" y="5028725"/>
            <a:ext cx="393056" cy="338554"/>
            <a:chOff x="11273879" y="5234086"/>
            <a:chExt cx="393056" cy="338554"/>
          </a:xfrm>
        </p:grpSpPr>
        <p:sp>
          <p:nvSpPr>
            <p:cNvPr id="24" name="Elipse 23"/>
            <p:cNvSpPr/>
            <p:nvPr/>
          </p:nvSpPr>
          <p:spPr>
            <a:xfrm>
              <a:off x="11312178" y="5247394"/>
              <a:ext cx="307571" cy="3075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11273879" y="523408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dirty="0" smtClean="0">
                  <a:solidFill>
                    <a:schemeClr val="bg1"/>
                  </a:solidFill>
                </a:rPr>
                <a:t>10</a:t>
              </a:r>
              <a:endParaRPr lang="es-E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Imagen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30" name="Conector recto de flecha 29"/>
          <p:cNvCxnSpPr/>
          <p:nvPr/>
        </p:nvCxnSpPr>
        <p:spPr>
          <a:xfrm>
            <a:off x="3005966" y="3685557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5904590" y="3682897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8911209" y="3663749"/>
            <a:ext cx="288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9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6" name="40 Imagen"/>
          <p:cNvPicPr/>
          <p:nvPr/>
        </p:nvPicPr>
        <p:blipFill>
          <a:blip r:embed="rId4" cstate="print"/>
          <a:stretch/>
        </p:blipFill>
        <p:spPr>
          <a:xfrm>
            <a:off x="845127" y="1691322"/>
            <a:ext cx="2832840" cy="2319840"/>
          </a:xfrm>
          <a:prstGeom prst="rect">
            <a:avLst/>
          </a:prstGeom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1132543" y="3942085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Llegada de mercancía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92" y="1691322"/>
            <a:ext cx="5763801" cy="4286193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2774" y="5987018"/>
            <a:ext cx="294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de recepción de materia prima</a:t>
            </a:r>
            <a:endParaRPr lang="es-ES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4322619" y="2552008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824972" y="16414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636983" y="15125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7" name="Elipse 16"/>
          <p:cNvSpPr/>
          <p:nvPr/>
        </p:nvSpPr>
        <p:spPr>
          <a:xfrm>
            <a:off x="5620356" y="511465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>
            <a:off x="5833825" y="3636139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5650206" y="33093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5875390" y="5403959"/>
            <a:ext cx="907796" cy="54838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53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Petición de suministro a fabricación</a:t>
            </a:r>
          </a:p>
        </p:txBody>
      </p:sp>
      <p:pic>
        <p:nvPicPr>
          <p:cNvPr id="4" name="114 Imagen"/>
          <p:cNvPicPr/>
          <p:nvPr/>
        </p:nvPicPr>
        <p:blipFill>
          <a:blip r:embed="rId2" cstate="print"/>
          <a:stretch/>
        </p:blipFill>
        <p:spPr>
          <a:xfrm>
            <a:off x="1724335" y="1492999"/>
            <a:ext cx="3076873" cy="2256041"/>
          </a:xfrm>
          <a:prstGeom prst="rect">
            <a:avLst/>
          </a:prstGeom>
          <a:ln>
            <a:noFill/>
          </a:ln>
        </p:spPr>
      </p:pic>
      <p:pic>
        <p:nvPicPr>
          <p:cNvPr id="5" name="116 Imagen"/>
          <p:cNvPicPr/>
          <p:nvPr/>
        </p:nvPicPr>
        <p:blipFill>
          <a:blip r:embed="rId3" cstate="print"/>
          <a:stretch/>
        </p:blipFill>
        <p:spPr>
          <a:xfrm>
            <a:off x="7479853" y="2032730"/>
            <a:ext cx="2818547" cy="1877325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724335" y="3749040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398894" y="3910055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456551" y="6331006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máquina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19595" b="16912"/>
          <a:stretch/>
        </p:blipFill>
        <p:spPr>
          <a:xfrm>
            <a:off x="3456551" y="4876279"/>
            <a:ext cx="3153452" cy="145472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5538966" y="2946681"/>
            <a:ext cx="1203129" cy="199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6816116" y="4279387"/>
            <a:ext cx="469472" cy="38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570549" y="13392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7285588" y="183309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6" name="Elipse 15"/>
          <p:cNvSpPr/>
          <p:nvPr/>
        </p:nvSpPr>
        <p:spPr>
          <a:xfrm>
            <a:off x="6125870" y="476824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de suministro a fabricación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845"/>
          <a:stretch/>
        </p:blipFill>
        <p:spPr>
          <a:xfrm>
            <a:off x="1504603" y="1553903"/>
            <a:ext cx="8744783" cy="473289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350817" y="13837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48472" y="6286795"/>
            <a:ext cx="4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Cambio de ubicación desde almacén a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804370" y="2751387"/>
            <a:ext cx="1401870" cy="12807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4206240" y="24528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5150341" y="39203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4729940" y="3835236"/>
            <a:ext cx="403775" cy="10173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de suministro a fabricación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908618" y="6171684"/>
            <a:ext cx="48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almacén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9" y="2377440"/>
            <a:ext cx="3967107" cy="29676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44" y="1648656"/>
            <a:ext cx="5915566" cy="442521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89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259204" y="5345082"/>
            <a:ext cx="254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máquina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7115504" y="6073866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Menú de consumos en curso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94093" y="21609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08466" y="2476331"/>
            <a:ext cx="642425" cy="38324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505958" y="141463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2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866" y="1514534"/>
            <a:ext cx="6094858" cy="455933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78" y="2314778"/>
            <a:ext cx="3967108" cy="2967643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649031" y="3657737"/>
            <a:ext cx="8955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115504" y="6073866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Nuevo consumo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94093" y="21609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589444" y="4874235"/>
            <a:ext cx="566026" cy="38324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481019" y="13813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29409" y="5282421"/>
            <a:ext cx="30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Menú de consumos en curso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358766" y="45583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5481019" y="2775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6" name="Elipse 15"/>
          <p:cNvSpPr/>
          <p:nvPr/>
        </p:nvSpPr>
        <p:spPr>
          <a:xfrm>
            <a:off x="10574495" y="59692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9669714" y="5453148"/>
            <a:ext cx="912390" cy="57915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5708127" y="3127503"/>
            <a:ext cx="227430" cy="2274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73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Consumo de materiales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614083" y="6155994"/>
            <a:ext cx="49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máquina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1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fabricación en máquina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3686466" y="1389251"/>
            <a:ext cx="936000" cy="864000"/>
            <a:chOff x="3456000" y="1728000"/>
            <a:chExt cx="936000" cy="864000"/>
          </a:xfrm>
        </p:grpSpPr>
        <p:pic>
          <p:nvPicPr>
            <p:cNvPr id="4" name="151 Imagen"/>
            <p:cNvPicPr/>
            <p:nvPr/>
          </p:nvPicPr>
          <p:blipFill>
            <a:blip r:embed="rId2" cstate="print"/>
            <a:stretch/>
          </p:blipFill>
          <p:spPr>
            <a:xfrm>
              <a:off x="3456000" y="19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155 Imagen"/>
            <p:cNvPicPr/>
            <p:nvPr/>
          </p:nvPicPr>
          <p:blipFill>
            <a:blip r:embed="rId3" cstate="print"/>
            <a:stretch/>
          </p:blipFill>
          <p:spPr>
            <a:xfrm>
              <a:off x="3816000" y="1728000"/>
              <a:ext cx="576000" cy="576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Elipse 6"/>
          <p:cNvSpPr/>
          <p:nvPr/>
        </p:nvSpPr>
        <p:spPr>
          <a:xfrm>
            <a:off x="841560" y="191480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149131" y="1883919"/>
            <a:ext cx="22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Arranque de máquina</a:t>
            </a:r>
            <a:endParaRPr lang="es-ES" dirty="0"/>
          </a:p>
        </p:txBody>
      </p:sp>
      <p:pic>
        <p:nvPicPr>
          <p:cNvPr id="9" name="147 Imagen"/>
          <p:cNvPicPr/>
          <p:nvPr/>
        </p:nvPicPr>
        <p:blipFill>
          <a:blip r:embed="rId4" cstate="print"/>
          <a:stretch/>
        </p:blipFill>
        <p:spPr>
          <a:xfrm>
            <a:off x="4864321" y="3514935"/>
            <a:ext cx="4032000" cy="2971080"/>
          </a:xfrm>
          <a:prstGeom prst="rect">
            <a:avLst/>
          </a:prstGeom>
          <a:ln>
            <a:noFill/>
          </a:ln>
        </p:spPr>
      </p:pic>
      <p:pic>
        <p:nvPicPr>
          <p:cNvPr id="10" name="152 Imagen"/>
          <p:cNvPicPr/>
          <p:nvPr/>
        </p:nvPicPr>
        <p:blipFill>
          <a:blip r:embed="rId5" cstate="print"/>
          <a:stretch/>
        </p:blipFill>
        <p:spPr>
          <a:xfrm>
            <a:off x="5708750" y="6406244"/>
            <a:ext cx="470160" cy="470160"/>
          </a:xfrm>
          <a:prstGeom prst="rect">
            <a:avLst/>
          </a:prstGeom>
          <a:ln>
            <a:noFill/>
          </a:ln>
        </p:spPr>
      </p:pic>
      <p:grpSp>
        <p:nvGrpSpPr>
          <p:cNvPr id="13" name="Grupo 12"/>
          <p:cNvGrpSpPr/>
          <p:nvPr/>
        </p:nvGrpSpPr>
        <p:grpSpPr>
          <a:xfrm>
            <a:off x="7700136" y="1405023"/>
            <a:ext cx="2314440" cy="1586520"/>
            <a:chOff x="7806617" y="1324482"/>
            <a:chExt cx="2314440" cy="1586520"/>
          </a:xfrm>
        </p:grpSpPr>
        <p:pic>
          <p:nvPicPr>
            <p:cNvPr id="11" name="153 Imagen"/>
            <p:cNvPicPr/>
            <p:nvPr/>
          </p:nvPicPr>
          <p:blipFill>
            <a:blip r:embed="rId6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154 Imagen"/>
            <p:cNvPicPr/>
            <p:nvPr/>
          </p:nvPicPr>
          <p:blipFill>
            <a:blip r:embed="rId7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CuadroTexto 13"/>
          <p:cNvSpPr txBox="1"/>
          <p:nvPr/>
        </p:nvSpPr>
        <p:spPr>
          <a:xfrm>
            <a:off x="3185747" y="2637082"/>
            <a:ext cx="415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Aviso de obligación de realizar un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2821962" y="26516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6197275" y="6456658"/>
            <a:ext cx="200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el </a:t>
            </a:r>
            <a:r>
              <a:rPr lang="es-ES" dirty="0" err="1" smtClean="0"/>
              <a:t>checklist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4710535" y="33611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3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Inicio de fabricación en máquina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9729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942105"/>
            <a:ext cx="42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Simulación de fabricación de piezas buenas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581767" y="1264629"/>
            <a:ext cx="1224000" cy="1051920"/>
            <a:chOff x="8396400" y="2052480"/>
            <a:chExt cx="1224000" cy="1051920"/>
          </a:xfrm>
        </p:grpSpPr>
        <p:pic>
          <p:nvPicPr>
            <p:cNvPr id="7" name="165 Imagen"/>
            <p:cNvPicPr/>
            <p:nvPr/>
          </p:nvPicPr>
          <p:blipFill>
            <a:blip r:embed="rId2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66 Imagen"/>
            <p:cNvPicPr/>
            <p:nvPr/>
          </p:nvPicPr>
          <p:blipFill>
            <a:blip r:embed="rId3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949" y="2727698"/>
            <a:ext cx="5376768" cy="4002413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26853" y="4405738"/>
            <a:ext cx="421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Monitorización de cantidad de piezas producidas por OF/Turno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4655912" y="258309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8732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842349"/>
            <a:ext cx="2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una parada larga</a:t>
            </a:r>
            <a:endParaRPr lang="es-ES" dirty="0"/>
          </a:p>
        </p:txBody>
      </p:sp>
      <p:grpSp>
        <p:nvGrpSpPr>
          <p:cNvPr id="8" name="Grupo 7"/>
          <p:cNvGrpSpPr/>
          <p:nvPr/>
        </p:nvGrpSpPr>
        <p:grpSpPr>
          <a:xfrm>
            <a:off x="3832169" y="1159523"/>
            <a:ext cx="1224000" cy="988200"/>
            <a:chOff x="3960000" y="1351800"/>
            <a:chExt cx="1224000" cy="988200"/>
          </a:xfrm>
        </p:grpSpPr>
        <p:pic>
          <p:nvPicPr>
            <p:cNvPr id="6" name="177 Imagen"/>
            <p:cNvPicPr/>
            <p:nvPr/>
          </p:nvPicPr>
          <p:blipFill>
            <a:blip r:embed="rId2" cstate="print"/>
            <a:stretch/>
          </p:blipFill>
          <p:spPr>
            <a:xfrm>
              <a:off x="3960000" y="1649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178 Imagen"/>
            <p:cNvPicPr/>
            <p:nvPr/>
          </p:nvPicPr>
          <p:blipFill>
            <a:blip r:embed="rId3" cstate="print"/>
            <a:stretch/>
          </p:blipFill>
          <p:spPr>
            <a:xfrm>
              <a:off x="4484160" y="1351800"/>
              <a:ext cx="699840" cy="699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250" y="2604123"/>
            <a:ext cx="5520381" cy="4117352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4686464" y="24371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23257" y="447813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9326980" y="43264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8966716" y="4513623"/>
            <a:ext cx="432450" cy="432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76 Imagen"/>
          <p:cNvPicPr/>
          <p:nvPr/>
        </p:nvPicPr>
        <p:blipFill rotWithShape="1">
          <a:blip r:embed="rId5" cstate="print"/>
          <a:srcRect b="3691"/>
          <a:stretch/>
        </p:blipFill>
        <p:spPr>
          <a:xfrm>
            <a:off x="477857" y="3628990"/>
            <a:ext cx="545400" cy="2010063"/>
          </a:xfrm>
          <a:prstGeom prst="rect">
            <a:avLst/>
          </a:prstGeom>
          <a:ln>
            <a:noFill/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76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9" y="1774450"/>
            <a:ext cx="5192595" cy="38525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22" y="1774450"/>
            <a:ext cx="5193425" cy="3857105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5712394" y="365773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323360" y="5094284"/>
            <a:ext cx="829636" cy="52442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263669" y="16078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/>
          <p:cNvSpPr/>
          <p:nvPr/>
        </p:nvSpPr>
        <p:spPr>
          <a:xfrm>
            <a:off x="1058989" y="47867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6222897" y="15923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7864272" y="337510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211543" y="2888086"/>
            <a:ext cx="677236" cy="52844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916817" y="5627020"/>
            <a:ext cx="42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Listado de incidencias de máquina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440804" y="5627020"/>
            <a:ext cx="30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incidencia sin motivo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Recepción de mercancía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530699"/>
            <a:ext cx="5893375" cy="439984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318696" y="5930547"/>
            <a:ext cx="294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Recepción de material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691341" y="13769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6612250" y="50211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845126" y="3444102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78133" y="312558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1" name="41 Imagen"/>
          <p:cNvPicPr/>
          <p:nvPr/>
        </p:nvPicPr>
        <p:blipFill>
          <a:blip r:embed="rId3" cstate="print"/>
          <a:stretch/>
        </p:blipFill>
        <p:spPr>
          <a:xfrm>
            <a:off x="9078513" y="2461033"/>
            <a:ext cx="1523880" cy="2393280"/>
          </a:xfrm>
          <a:prstGeom prst="rect">
            <a:avLst/>
          </a:prstGeom>
          <a:ln>
            <a:noFill/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>
            <a:off x="6971608" y="3525753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9042121" y="2361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8228715" y="4811234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5711508" y="5328719"/>
            <a:ext cx="946986" cy="54838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000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82" y="1719388"/>
            <a:ext cx="5218575" cy="38795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4" y="1746148"/>
            <a:ext cx="5218575" cy="386296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712394" y="365773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1955127" y="2883795"/>
            <a:ext cx="663382" cy="52442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263669" y="16078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1" name="Elipse 10"/>
          <p:cNvSpPr/>
          <p:nvPr/>
        </p:nvSpPr>
        <p:spPr>
          <a:xfrm>
            <a:off x="2604371" y="26379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6222897" y="15923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11446624" y="365773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440803" y="3856459"/>
            <a:ext cx="4005821" cy="122261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560753" y="5627020"/>
            <a:ext cx="293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motivo de incidencia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440804" y="5627020"/>
            <a:ext cx="309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motivo de incidencia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9779451" y="5079076"/>
            <a:ext cx="844214" cy="51987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Elipse 17"/>
          <p:cNvSpPr/>
          <p:nvPr/>
        </p:nvSpPr>
        <p:spPr>
          <a:xfrm>
            <a:off x="10623665" y="552890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4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Paradas en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71259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681718"/>
            <a:ext cx="17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Eliminar parada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3139923" y="2038938"/>
            <a:ext cx="1224000" cy="988200"/>
            <a:chOff x="3960000" y="1351800"/>
            <a:chExt cx="1224000" cy="988200"/>
          </a:xfrm>
        </p:grpSpPr>
        <p:pic>
          <p:nvPicPr>
            <p:cNvPr id="7" name="177 Imagen"/>
            <p:cNvPicPr/>
            <p:nvPr/>
          </p:nvPicPr>
          <p:blipFill>
            <a:blip r:embed="rId2" cstate="print"/>
            <a:stretch/>
          </p:blipFill>
          <p:spPr>
            <a:xfrm>
              <a:off x="3960000" y="1649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78 Imagen"/>
            <p:cNvPicPr/>
            <p:nvPr/>
          </p:nvPicPr>
          <p:blipFill>
            <a:blip r:embed="rId3" cstate="print"/>
            <a:stretch/>
          </p:blipFill>
          <p:spPr>
            <a:xfrm>
              <a:off x="4484160" y="1351800"/>
              <a:ext cx="699840" cy="699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Elipse 8"/>
          <p:cNvSpPr/>
          <p:nvPr/>
        </p:nvSpPr>
        <p:spPr>
          <a:xfrm>
            <a:off x="845127" y="476601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02577" y="4735130"/>
            <a:ext cx="23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buenas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3751923" y="4021662"/>
            <a:ext cx="1224000" cy="1051920"/>
            <a:chOff x="8396400" y="2052480"/>
            <a:chExt cx="1224000" cy="1051920"/>
          </a:xfrm>
        </p:grpSpPr>
        <p:pic>
          <p:nvPicPr>
            <p:cNvPr id="15" name="165 Imagen"/>
            <p:cNvPicPr/>
            <p:nvPr/>
          </p:nvPicPr>
          <p:blipFill>
            <a:blip r:embed="rId2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166 Imagen"/>
            <p:cNvPicPr/>
            <p:nvPr/>
          </p:nvPicPr>
          <p:blipFill>
            <a:blip r:embed="rId4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Baja productividad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166329"/>
            <a:ext cx="40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 de baja productividad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804835" y="1403950"/>
            <a:ext cx="2314440" cy="1586520"/>
            <a:chOff x="7806617" y="1324482"/>
            <a:chExt cx="2314440" cy="1586520"/>
          </a:xfrm>
        </p:grpSpPr>
        <p:pic>
          <p:nvPicPr>
            <p:cNvPr id="7" name="153 Imagen"/>
            <p:cNvPicPr/>
            <p:nvPr/>
          </p:nvPicPr>
          <p:blipFill>
            <a:blip r:embed="rId2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54 Imagen"/>
            <p:cNvPicPr/>
            <p:nvPr/>
          </p:nvPicPr>
          <p:blipFill>
            <a:blip r:embed="rId3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176 Imagen"/>
          <p:cNvPicPr/>
          <p:nvPr/>
        </p:nvPicPr>
        <p:blipFill rotWithShape="1">
          <a:blip r:embed="rId4" cstate="print"/>
          <a:srcRect b="3691"/>
          <a:stretch/>
        </p:blipFill>
        <p:spPr>
          <a:xfrm>
            <a:off x="8501335" y="980407"/>
            <a:ext cx="545400" cy="2010063"/>
          </a:xfrm>
          <a:prstGeom prst="rect">
            <a:avLst/>
          </a:prstGeom>
          <a:ln>
            <a:noFill/>
          </a:ln>
        </p:spPr>
      </p:pic>
      <p:sp>
        <p:nvSpPr>
          <p:cNvPr id="10" name="Elipse 9"/>
          <p:cNvSpPr/>
          <p:nvPr/>
        </p:nvSpPr>
        <p:spPr>
          <a:xfrm>
            <a:off x="84512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931398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buenas rápidamente</a:t>
            </a:r>
            <a:endParaRPr lang="es-ES" dirty="0"/>
          </a:p>
        </p:txBody>
      </p:sp>
      <p:grpSp>
        <p:nvGrpSpPr>
          <p:cNvPr id="12" name="Grupo 11"/>
          <p:cNvGrpSpPr/>
          <p:nvPr/>
        </p:nvGrpSpPr>
        <p:grpSpPr>
          <a:xfrm>
            <a:off x="4948956" y="3248810"/>
            <a:ext cx="1224000" cy="1051920"/>
            <a:chOff x="8396400" y="2052480"/>
            <a:chExt cx="1224000" cy="1051920"/>
          </a:xfrm>
        </p:grpSpPr>
        <p:pic>
          <p:nvPicPr>
            <p:cNvPr id="13" name="165 Imagen"/>
            <p:cNvPicPr/>
            <p:nvPr/>
          </p:nvPicPr>
          <p:blipFill>
            <a:blip r:embed="rId5" cstate="print"/>
            <a:stretch/>
          </p:blipFill>
          <p:spPr>
            <a:xfrm>
              <a:off x="8396400" y="24135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166 Imagen"/>
            <p:cNvPicPr/>
            <p:nvPr/>
          </p:nvPicPr>
          <p:blipFill>
            <a:blip r:embed="rId6" cstate="print"/>
            <a:stretch/>
          </p:blipFill>
          <p:spPr>
            <a:xfrm>
              <a:off x="8784480" y="2052480"/>
              <a:ext cx="835920" cy="835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Elipse 14"/>
          <p:cNvSpPr/>
          <p:nvPr/>
        </p:nvSpPr>
        <p:spPr>
          <a:xfrm>
            <a:off x="84512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202575" y="5563090"/>
            <a:ext cx="422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como se elimina la alarma de baja productividad</a:t>
            </a:r>
            <a:endParaRPr lang="es-ES" dirty="0"/>
          </a:p>
        </p:txBody>
      </p:sp>
      <p:pic>
        <p:nvPicPr>
          <p:cNvPr id="18" name="153 Imagen"/>
          <p:cNvPicPr/>
          <p:nvPr/>
        </p:nvPicPr>
        <p:blipFill>
          <a:blip r:embed="rId2" cstate="print"/>
          <a:stretch/>
        </p:blipFill>
        <p:spPr>
          <a:xfrm>
            <a:off x="5804835" y="4748927"/>
            <a:ext cx="2314440" cy="1586520"/>
          </a:xfrm>
          <a:prstGeom prst="rect">
            <a:avLst/>
          </a:prstGeom>
          <a:ln>
            <a:noFill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5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49" y="2593990"/>
            <a:ext cx="5520382" cy="413761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1560" y="187323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99009" y="1842349"/>
            <a:ext cx="23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Realizar piezas malas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4686464" y="24371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23257" y="447813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9393582" y="513166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4" name="Elipse 13"/>
          <p:cNvSpPr/>
          <p:nvPr/>
        </p:nvSpPr>
        <p:spPr>
          <a:xfrm>
            <a:off x="8961133" y="5295587"/>
            <a:ext cx="432450" cy="4324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176 Imagen"/>
          <p:cNvPicPr/>
          <p:nvPr/>
        </p:nvPicPr>
        <p:blipFill rotWithShape="1">
          <a:blip r:embed="rId3" cstate="print"/>
          <a:srcRect b="3691"/>
          <a:stretch/>
        </p:blipFill>
        <p:spPr>
          <a:xfrm>
            <a:off x="477857" y="3628990"/>
            <a:ext cx="545400" cy="2010063"/>
          </a:xfrm>
          <a:prstGeom prst="rect">
            <a:avLst/>
          </a:prstGeom>
          <a:ln>
            <a:noFill/>
          </a:ln>
        </p:spPr>
      </p:pic>
      <p:grpSp>
        <p:nvGrpSpPr>
          <p:cNvPr id="16" name="Grupo 15"/>
          <p:cNvGrpSpPr/>
          <p:nvPr/>
        </p:nvGrpSpPr>
        <p:grpSpPr>
          <a:xfrm>
            <a:off x="3548310" y="1428864"/>
            <a:ext cx="1152360" cy="846720"/>
            <a:chOff x="3750480" y="2268000"/>
            <a:chExt cx="1152360" cy="846720"/>
          </a:xfrm>
        </p:grpSpPr>
        <p:pic>
          <p:nvPicPr>
            <p:cNvPr id="17" name="208 Imagen"/>
            <p:cNvPicPr/>
            <p:nvPr/>
          </p:nvPicPr>
          <p:blipFill>
            <a:blip r:embed="rId4" cstate="print"/>
            <a:stretch/>
          </p:blipFill>
          <p:spPr>
            <a:xfrm>
              <a:off x="3750480" y="242388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209 Imagen"/>
            <p:cNvPicPr/>
            <p:nvPr/>
          </p:nvPicPr>
          <p:blipFill>
            <a:blip r:embed="rId5" cstate="print"/>
            <a:stretch/>
          </p:blipFill>
          <p:spPr>
            <a:xfrm>
              <a:off x="4244040" y="2268000"/>
              <a:ext cx="658800" cy="658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75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89" y="1357321"/>
            <a:ext cx="6237490" cy="4666029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8" y="2115271"/>
            <a:ext cx="4269388" cy="3199977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856183" y="3782428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286611" y="19614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153857" y="289164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5363004" y="12357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473648" y="3105758"/>
            <a:ext cx="177770" cy="1777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/>
          <p:cNvSpPr/>
          <p:nvPr/>
        </p:nvSpPr>
        <p:spPr>
          <a:xfrm>
            <a:off x="7139405" y="397455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1206981" y="4883039"/>
            <a:ext cx="671695" cy="37060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9333632" y="50932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51044" y="5284367"/>
            <a:ext cx="20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Listado de rechazos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190497" y="6023350"/>
            <a:ext cx="289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motivo de rechazo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9607951" y="5404810"/>
            <a:ext cx="986651" cy="56372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7399962" y="3459918"/>
            <a:ext cx="738198" cy="54681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18" y="1480937"/>
            <a:ext cx="6190359" cy="4639776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2470175" y="132715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936326" y="3716723"/>
            <a:ext cx="1167689" cy="19870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5104015" y="38531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6324850" y="2244516"/>
            <a:ext cx="2253884" cy="324188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6049828" y="201352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176104" y="6142447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cantidad rechazada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97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68" y="1389496"/>
            <a:ext cx="6190358" cy="46397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85" y="2078839"/>
            <a:ext cx="4350926" cy="326109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Defectivo en la producción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4856182" y="3790740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86611" y="196148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5363004" y="12357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1331670" y="3907199"/>
            <a:ext cx="3277413" cy="49854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1024099" y="425195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3271308" y="4888817"/>
            <a:ext cx="693863" cy="381452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3026362" y="522097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5601642" y="2888220"/>
            <a:ext cx="5928111" cy="17917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Elipse 18"/>
          <p:cNvSpPr/>
          <p:nvPr/>
        </p:nvSpPr>
        <p:spPr>
          <a:xfrm>
            <a:off x="11510543" y="298995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950766" y="5500024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Justificar motivo de rechazo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061754" y="6029272"/>
            <a:ext cx="30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Rechazo justificado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80284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771968"/>
            <a:ext cx="2696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Activar señal de velocidad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495861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7" y="4927737"/>
            <a:ext cx="295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Activar señal de temperatura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4525003" y="2205300"/>
            <a:ext cx="1152000" cy="936000"/>
            <a:chOff x="4392000" y="2556000"/>
            <a:chExt cx="1152000" cy="936000"/>
          </a:xfrm>
        </p:grpSpPr>
        <p:pic>
          <p:nvPicPr>
            <p:cNvPr id="19" name="222 Imagen"/>
            <p:cNvPicPr/>
            <p:nvPr/>
          </p:nvPicPr>
          <p:blipFill>
            <a:blip r:embed="rId2" cstate="print"/>
            <a:stretch/>
          </p:blipFill>
          <p:spPr>
            <a:xfrm>
              <a:off x="4392000" y="28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223 Imagen"/>
            <p:cNvPicPr/>
            <p:nvPr/>
          </p:nvPicPr>
          <p:blipFill>
            <a:blip r:embed="rId3" cstate="print"/>
            <a:srcRect r="32495"/>
            <a:stretch/>
          </p:blipFill>
          <p:spPr>
            <a:xfrm>
              <a:off x="4896000" y="2556000"/>
              <a:ext cx="64800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" name="Grupo 22"/>
          <p:cNvGrpSpPr/>
          <p:nvPr/>
        </p:nvGrpSpPr>
        <p:grpSpPr>
          <a:xfrm>
            <a:off x="4525003" y="4402189"/>
            <a:ext cx="1152000" cy="864000"/>
            <a:chOff x="4525003" y="4120102"/>
            <a:chExt cx="1152000" cy="864000"/>
          </a:xfrm>
        </p:grpSpPr>
        <p:pic>
          <p:nvPicPr>
            <p:cNvPr id="21" name="226 Imagen"/>
            <p:cNvPicPr/>
            <p:nvPr/>
          </p:nvPicPr>
          <p:blipFill>
            <a:blip r:embed="rId2" cstate="print"/>
            <a:stretch/>
          </p:blipFill>
          <p:spPr>
            <a:xfrm>
              <a:off x="4525003" y="4293262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227 Imagen"/>
            <p:cNvPicPr/>
            <p:nvPr/>
          </p:nvPicPr>
          <p:blipFill>
            <a:blip r:embed="rId4" cstate="print"/>
            <a:stretch/>
          </p:blipFill>
          <p:spPr>
            <a:xfrm>
              <a:off x="4899043" y="4120102"/>
              <a:ext cx="77796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460267" y="21972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817716" y="2166329"/>
            <a:ext cx="409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señal de velocidad en gráfica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092417" y="39622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1460267" y="57273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399988" y="3931398"/>
            <a:ext cx="44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señal de temperatura en gráfica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767838" y="5696467"/>
            <a:ext cx="378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gráficas respecto a objetivo</a:t>
            </a:r>
            <a:endParaRPr lang="es-ES" dirty="0"/>
          </a:p>
        </p:txBody>
      </p:sp>
      <p:grpSp>
        <p:nvGrpSpPr>
          <p:cNvPr id="25" name="Grupo 24"/>
          <p:cNvGrpSpPr/>
          <p:nvPr/>
        </p:nvGrpSpPr>
        <p:grpSpPr>
          <a:xfrm>
            <a:off x="6222948" y="1500539"/>
            <a:ext cx="2314440" cy="1586520"/>
            <a:chOff x="6031757" y="1425269"/>
            <a:chExt cx="2314440" cy="1586520"/>
          </a:xfrm>
        </p:grpSpPr>
        <p:pic>
          <p:nvPicPr>
            <p:cNvPr id="21" name="231 Imagen"/>
            <p:cNvPicPr/>
            <p:nvPr/>
          </p:nvPicPr>
          <p:blipFill>
            <a:blip r:embed="rId2" cstate="print"/>
            <a:stretch/>
          </p:blipFill>
          <p:spPr>
            <a:xfrm>
              <a:off x="6031757" y="1425269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232 Imagen"/>
            <p:cNvPicPr/>
            <p:nvPr/>
          </p:nvPicPr>
          <p:blipFill>
            <a:blip r:embed="rId3" cstate="print"/>
            <a:stretch/>
          </p:blipFill>
          <p:spPr>
            <a:xfrm>
              <a:off x="6731957" y="1647389"/>
              <a:ext cx="775800" cy="1037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upo 16"/>
          <p:cNvGrpSpPr/>
          <p:nvPr/>
        </p:nvGrpSpPr>
        <p:grpSpPr>
          <a:xfrm>
            <a:off x="2663050" y="3169019"/>
            <a:ext cx="2314440" cy="1586520"/>
            <a:chOff x="1482644" y="3138138"/>
            <a:chExt cx="2314440" cy="1586520"/>
          </a:xfrm>
        </p:grpSpPr>
        <p:pic>
          <p:nvPicPr>
            <p:cNvPr id="23" name="233 Imagen"/>
            <p:cNvPicPr/>
            <p:nvPr/>
          </p:nvPicPr>
          <p:blipFill>
            <a:blip r:embed="rId2" cstate="print"/>
            <a:stretch/>
          </p:blipFill>
          <p:spPr>
            <a:xfrm>
              <a:off x="1482644" y="3138138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234 Imagen"/>
            <p:cNvPicPr/>
            <p:nvPr/>
          </p:nvPicPr>
          <p:blipFill>
            <a:blip r:embed="rId4" cstate="print"/>
            <a:stretch/>
          </p:blipFill>
          <p:spPr>
            <a:xfrm>
              <a:off x="2213084" y="3356658"/>
              <a:ext cx="792000" cy="10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8" name="Grupo 27"/>
          <p:cNvGrpSpPr/>
          <p:nvPr/>
        </p:nvGrpSpPr>
        <p:grpSpPr>
          <a:xfrm>
            <a:off x="6153828" y="4903207"/>
            <a:ext cx="2314440" cy="1586520"/>
            <a:chOff x="6480000" y="5469480"/>
            <a:chExt cx="2314440" cy="1586520"/>
          </a:xfrm>
        </p:grpSpPr>
        <p:pic>
          <p:nvPicPr>
            <p:cNvPr id="26" name="239 Imagen"/>
            <p:cNvPicPr/>
            <p:nvPr/>
          </p:nvPicPr>
          <p:blipFill>
            <a:blip r:embed="rId2" cstate="print"/>
            <a:stretch/>
          </p:blipFill>
          <p:spPr>
            <a:xfrm>
              <a:off x="6480000" y="5469480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240 Imagen"/>
            <p:cNvPicPr/>
            <p:nvPr/>
          </p:nvPicPr>
          <p:blipFill>
            <a:blip r:embed="rId5" cstate="print"/>
            <a:stretch/>
          </p:blipFill>
          <p:spPr>
            <a:xfrm>
              <a:off x="7214760" y="5688000"/>
              <a:ext cx="705240" cy="108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9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Señales de velocidad y temperatura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845127" y="24370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202576" y="2406207"/>
            <a:ext cx="591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Simular que se supera un objetivo de velocidad/temperatura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45127" y="380394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202576" y="3773059"/>
            <a:ext cx="442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alarmas por rebasar un objetivo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7334704" y="1839539"/>
            <a:ext cx="1152000" cy="936000"/>
            <a:chOff x="4392000" y="2556000"/>
            <a:chExt cx="1152000" cy="936000"/>
          </a:xfrm>
        </p:grpSpPr>
        <p:pic>
          <p:nvPicPr>
            <p:cNvPr id="19" name="222 Imagen"/>
            <p:cNvPicPr/>
            <p:nvPr/>
          </p:nvPicPr>
          <p:blipFill>
            <a:blip r:embed="rId2" cstate="print"/>
            <a:stretch/>
          </p:blipFill>
          <p:spPr>
            <a:xfrm>
              <a:off x="4392000" y="280116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223 Imagen"/>
            <p:cNvPicPr/>
            <p:nvPr/>
          </p:nvPicPr>
          <p:blipFill>
            <a:blip r:embed="rId3" cstate="print"/>
            <a:srcRect r="32495"/>
            <a:stretch/>
          </p:blipFill>
          <p:spPr>
            <a:xfrm>
              <a:off x="4896000" y="2556000"/>
              <a:ext cx="648000" cy="65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" name="Grupo 13"/>
          <p:cNvGrpSpPr/>
          <p:nvPr/>
        </p:nvGrpSpPr>
        <p:grpSpPr>
          <a:xfrm>
            <a:off x="1274399" y="4769830"/>
            <a:ext cx="2314440" cy="1586520"/>
            <a:chOff x="7806617" y="1324482"/>
            <a:chExt cx="2314440" cy="1586520"/>
          </a:xfrm>
        </p:grpSpPr>
        <p:pic>
          <p:nvPicPr>
            <p:cNvPr id="15" name="153 Imagen"/>
            <p:cNvPicPr/>
            <p:nvPr/>
          </p:nvPicPr>
          <p:blipFill>
            <a:blip r:embed="rId4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154 Imagen"/>
            <p:cNvPicPr/>
            <p:nvPr/>
          </p:nvPicPr>
          <p:blipFill>
            <a:blip r:embed="rId5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upo 5"/>
          <p:cNvGrpSpPr/>
          <p:nvPr/>
        </p:nvGrpSpPr>
        <p:grpSpPr>
          <a:xfrm>
            <a:off x="4604143" y="4670075"/>
            <a:ext cx="2998080" cy="1868760"/>
            <a:chOff x="4604143" y="4670075"/>
            <a:chExt cx="2998080" cy="1868760"/>
          </a:xfrm>
        </p:grpSpPr>
        <p:pic>
          <p:nvPicPr>
            <p:cNvPr id="18" name="250 Imagen"/>
            <p:cNvPicPr/>
            <p:nvPr/>
          </p:nvPicPr>
          <p:blipFill>
            <a:blip r:embed="rId6" cstate="print"/>
            <a:stretch/>
          </p:blipFill>
          <p:spPr>
            <a:xfrm>
              <a:off x="4604143" y="4670075"/>
              <a:ext cx="2998080" cy="1868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251 Imagen"/>
            <p:cNvPicPr/>
            <p:nvPr/>
          </p:nvPicPr>
          <p:blipFill>
            <a:blip r:embed="rId5" cstate="print"/>
            <a:stretch/>
          </p:blipFill>
          <p:spPr>
            <a:xfrm>
              <a:off x="5515204" y="4861731"/>
              <a:ext cx="868970" cy="8689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8809593" y="4753458"/>
            <a:ext cx="1292040" cy="1656000"/>
            <a:chOff x="8809593" y="4753458"/>
            <a:chExt cx="1292040" cy="1656000"/>
          </a:xfrm>
        </p:grpSpPr>
        <p:pic>
          <p:nvPicPr>
            <p:cNvPr id="25" name="252 Imagen"/>
            <p:cNvPicPr/>
            <p:nvPr/>
          </p:nvPicPr>
          <p:blipFill>
            <a:blip r:embed="rId7" cstate="print"/>
            <a:srcRect l="24962" t="9489" r="27956"/>
            <a:stretch/>
          </p:blipFill>
          <p:spPr>
            <a:xfrm>
              <a:off x="8809593" y="4753458"/>
              <a:ext cx="1292040" cy="1656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253 Imagen"/>
            <p:cNvPicPr/>
            <p:nvPr/>
          </p:nvPicPr>
          <p:blipFill>
            <a:blip r:embed="rId5" cstate="print"/>
            <a:stretch/>
          </p:blipFill>
          <p:spPr>
            <a:xfrm>
              <a:off x="9169593" y="5221458"/>
              <a:ext cx="648000" cy="64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9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15" y="1691322"/>
            <a:ext cx="5481912" cy="40966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5235" y="5787990"/>
            <a:ext cx="37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68785" y="15476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076852" y="3549837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828044" y="32786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6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2" y="1511683"/>
            <a:ext cx="8780516" cy="475611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333050" y="6267796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plan de control asociado a un producto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682593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42649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7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1" y="1503370"/>
            <a:ext cx="8780517" cy="475611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333049" y="6259483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Procesos de plan de control de producto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682593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42649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1414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1" y="1479526"/>
            <a:ext cx="8780517" cy="475611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682593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42649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333049" y="6259483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Características del plan de control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5793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60" y="1485873"/>
            <a:ext cx="8780518" cy="475611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230176" y="13662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31" name="Rectángulo redondeado 30"/>
          <p:cNvSpPr/>
          <p:nvPr/>
        </p:nvSpPr>
        <p:spPr>
          <a:xfrm>
            <a:off x="2724158" y="2454350"/>
            <a:ext cx="1423894" cy="16415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4084214" y="21467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333049" y="6259483"/>
            <a:ext cx="488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Frecuencia del plan de control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32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273" y="1730033"/>
            <a:ext cx="5981575" cy="447600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4" y="2174008"/>
            <a:ext cx="4771699" cy="358805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</a:t>
            </a:r>
            <a:r>
              <a:rPr lang="es-ES" dirty="0" smtClean="0"/>
              <a:t>producto (automático)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138108" y="20202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63516" y="5762066"/>
            <a:ext cx="4028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Alerta de pauta de control en la vista general de máquinas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3428202" y="225090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pic>
        <p:nvPicPr>
          <p:cNvPr id="32" name="176 Imagen"/>
          <p:cNvPicPr/>
          <p:nvPr/>
        </p:nvPicPr>
        <p:blipFill rotWithShape="1">
          <a:blip r:embed="rId6" cstate="print"/>
          <a:srcRect b="3691"/>
          <a:stretch/>
        </p:blipFill>
        <p:spPr>
          <a:xfrm>
            <a:off x="5101219" y="1142321"/>
            <a:ext cx="279932" cy="1031686"/>
          </a:xfrm>
          <a:prstGeom prst="rect">
            <a:avLst/>
          </a:prstGeom>
          <a:ln>
            <a:noFill/>
          </a:ln>
        </p:spPr>
      </p:pic>
      <p:sp>
        <p:nvSpPr>
          <p:cNvPr id="33" name="Rectángulo redondeado 32"/>
          <p:cNvSpPr/>
          <p:nvPr/>
        </p:nvSpPr>
        <p:spPr>
          <a:xfrm>
            <a:off x="3718695" y="2481578"/>
            <a:ext cx="1344897" cy="17511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5803487" y="154838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Elipse 18"/>
          <p:cNvSpPr/>
          <p:nvPr/>
        </p:nvSpPr>
        <p:spPr>
          <a:xfrm>
            <a:off x="5874286" y="250290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138028" y="2749731"/>
            <a:ext cx="237367" cy="2373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6933833" y="6208232"/>
            <a:ext cx="402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alarmas de calidad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8293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99" y="2731234"/>
            <a:ext cx="5297478" cy="3970546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</a:t>
            </a:r>
            <a:r>
              <a:rPr lang="es-ES" dirty="0" smtClean="0"/>
              <a:t>producto (manual)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895004" y="193294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252453" y="1902060"/>
            <a:ext cx="262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Simular pauta de control</a:t>
            </a:r>
            <a:endParaRPr lang="es-ES" dirty="0"/>
          </a:p>
        </p:txBody>
      </p:sp>
      <p:grpSp>
        <p:nvGrpSpPr>
          <p:cNvPr id="17" name="Grupo 16"/>
          <p:cNvGrpSpPr/>
          <p:nvPr/>
        </p:nvGrpSpPr>
        <p:grpSpPr>
          <a:xfrm>
            <a:off x="4123484" y="1405672"/>
            <a:ext cx="1080000" cy="834840"/>
            <a:chOff x="3960000" y="3708000"/>
            <a:chExt cx="1080000" cy="834840"/>
          </a:xfrm>
        </p:grpSpPr>
        <p:pic>
          <p:nvPicPr>
            <p:cNvPr id="22" name="265 Imagen"/>
            <p:cNvPicPr/>
            <p:nvPr/>
          </p:nvPicPr>
          <p:blipFill>
            <a:blip r:embed="rId3" cstate="print"/>
            <a:stretch/>
          </p:blipFill>
          <p:spPr>
            <a:xfrm>
              <a:off x="3960000" y="3852000"/>
              <a:ext cx="792000" cy="69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266 Imagen"/>
            <p:cNvPicPr/>
            <p:nvPr/>
          </p:nvPicPr>
          <p:blipFill>
            <a:blip r:embed="rId4" cstate="print"/>
            <a:stretch/>
          </p:blipFill>
          <p:spPr>
            <a:xfrm>
              <a:off x="4408920" y="3708000"/>
              <a:ext cx="631080" cy="631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CuadroTexto 23"/>
          <p:cNvSpPr txBox="1"/>
          <p:nvPr/>
        </p:nvSpPr>
        <p:spPr>
          <a:xfrm>
            <a:off x="1662544" y="4514906"/>
            <a:ext cx="348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Escoger apartado de calidad en la vista general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5004714" y="259221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pic>
        <p:nvPicPr>
          <p:cNvPr id="32" name="176 Imagen"/>
          <p:cNvPicPr/>
          <p:nvPr/>
        </p:nvPicPr>
        <p:blipFill rotWithShape="1">
          <a:blip r:embed="rId7" cstate="print"/>
          <a:srcRect b="3691"/>
          <a:stretch/>
        </p:blipFill>
        <p:spPr>
          <a:xfrm>
            <a:off x="1104866" y="3628990"/>
            <a:ext cx="545400" cy="2010063"/>
          </a:xfrm>
          <a:prstGeom prst="rect">
            <a:avLst/>
          </a:prstGeom>
          <a:ln>
            <a:noFill/>
          </a:ln>
        </p:spPr>
      </p:pic>
      <p:sp>
        <p:nvSpPr>
          <p:cNvPr id="33" name="Rectángulo redondeado 32"/>
          <p:cNvSpPr/>
          <p:nvPr/>
        </p:nvSpPr>
        <p:spPr>
          <a:xfrm>
            <a:off x="7789025" y="2881805"/>
            <a:ext cx="828502" cy="48485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8550808" y="257423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2208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17" t="715" r="494" b="317"/>
          <a:stretch/>
        </p:blipFill>
        <p:spPr>
          <a:xfrm>
            <a:off x="2440780" y="1537536"/>
            <a:ext cx="6209607" cy="4646816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2286995" y="13837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767328" y="6184352"/>
            <a:ext cx="355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Escoger operario y frecuencia de pauta de control</a:t>
            </a:r>
            <a:endParaRPr lang="es-ES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576" y="2468879"/>
            <a:ext cx="3399418" cy="2911879"/>
          </a:xfrm>
          <a:prstGeom prst="rect">
            <a:avLst/>
          </a:prstGeom>
        </p:spPr>
      </p:pic>
      <p:sp>
        <p:nvSpPr>
          <p:cNvPr id="25" name="Elipse 24"/>
          <p:cNvSpPr/>
          <p:nvPr/>
        </p:nvSpPr>
        <p:spPr>
          <a:xfrm>
            <a:off x="3509790" y="231509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27" name="Elipse 26"/>
          <p:cNvSpPr/>
          <p:nvPr/>
        </p:nvSpPr>
        <p:spPr>
          <a:xfrm>
            <a:off x="3459757" y="360207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ES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5405654" y="4796584"/>
            <a:ext cx="779016" cy="48485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Elipse 34"/>
          <p:cNvSpPr/>
          <p:nvPr/>
        </p:nvSpPr>
        <p:spPr>
          <a:xfrm>
            <a:off x="3678443" y="3462752"/>
            <a:ext cx="177770" cy="1777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/>
          <p:cNvSpPr/>
          <p:nvPr/>
        </p:nvSpPr>
        <p:spPr>
          <a:xfrm>
            <a:off x="6162475" y="522697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ES" dirty="0"/>
          </a:p>
        </p:txBody>
      </p:sp>
      <p:sp>
        <p:nvSpPr>
          <p:cNvPr id="38" name="Rectángulo redondeado 37"/>
          <p:cNvSpPr/>
          <p:nvPr/>
        </p:nvSpPr>
        <p:spPr>
          <a:xfrm>
            <a:off x="3757602" y="2706765"/>
            <a:ext cx="1870113" cy="202689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9" name="Elipse 38"/>
          <p:cNvSpPr/>
          <p:nvPr/>
        </p:nvSpPr>
        <p:spPr>
          <a:xfrm>
            <a:off x="5627714" y="245365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5010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58" y="2172063"/>
            <a:ext cx="4713380" cy="353046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152172" y="201827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84393" y="5702531"/>
            <a:ext cx="35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valores manualmente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108955" y="306337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22" name="Rectángulo redondeado 21"/>
          <p:cNvSpPr/>
          <p:nvPr/>
        </p:nvSpPr>
        <p:spPr>
          <a:xfrm>
            <a:off x="3391587" y="3352949"/>
            <a:ext cx="532014" cy="59006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26"/>
          <a:stretch/>
        </p:blipFill>
        <p:spPr>
          <a:xfrm>
            <a:off x="5710844" y="1527721"/>
            <a:ext cx="6228318" cy="4710917"/>
          </a:xfrm>
          <a:prstGeom prst="rect">
            <a:avLst/>
          </a:prstGeom>
        </p:spPr>
      </p:pic>
      <p:cxnSp>
        <p:nvCxnSpPr>
          <p:cNvPr id="23" name="Conector recto de flecha 22"/>
          <p:cNvCxnSpPr/>
          <p:nvPr/>
        </p:nvCxnSpPr>
        <p:spPr>
          <a:xfrm>
            <a:off x="5103837" y="378242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5530393" y="12888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ES" dirty="0"/>
          </a:p>
        </p:txBody>
      </p:sp>
      <p:sp>
        <p:nvSpPr>
          <p:cNvPr id="27" name="Elipse 26"/>
          <p:cNvSpPr/>
          <p:nvPr/>
        </p:nvSpPr>
        <p:spPr>
          <a:xfrm>
            <a:off x="6907875" y="31991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7215446" y="3387577"/>
            <a:ext cx="2116632" cy="91262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749047" y="6238638"/>
            <a:ext cx="355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Valor fuera de tolerancias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96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40" y="1568416"/>
            <a:ext cx="6228083" cy="466502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/>
          <a:srcRect l="317" t="715" r="494" b="317"/>
          <a:stretch/>
        </p:blipFill>
        <p:spPr>
          <a:xfrm>
            <a:off x="583316" y="2327160"/>
            <a:ext cx="4365184" cy="32665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Planes de control asociados a producto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29530" y="217337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411645" y="5593745"/>
            <a:ext cx="270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Vista general de calidad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376881" y="549191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5423854" y="138375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sp>
        <p:nvSpPr>
          <p:cNvPr id="23" name="Rectángulo redondeado 22"/>
          <p:cNvSpPr/>
          <p:nvPr/>
        </p:nvSpPr>
        <p:spPr>
          <a:xfrm>
            <a:off x="687222" y="5125052"/>
            <a:ext cx="684377" cy="452068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5005611" y="3873867"/>
            <a:ext cx="5387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6634281" y="623344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Visualizar las curvas XS-XR-Histograma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8465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412866" y="26710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70315" y="2640155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Monitorizar alarma de fin de cestón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842138" y="3659070"/>
            <a:ext cx="2314440" cy="1586520"/>
            <a:chOff x="7806617" y="1324482"/>
            <a:chExt cx="2314440" cy="1586520"/>
          </a:xfrm>
        </p:grpSpPr>
        <p:pic>
          <p:nvPicPr>
            <p:cNvPr id="7" name="153 Imagen"/>
            <p:cNvPicPr/>
            <p:nvPr/>
          </p:nvPicPr>
          <p:blipFill>
            <a:blip r:embed="rId2" cstate="print"/>
            <a:stretch/>
          </p:blipFill>
          <p:spPr>
            <a:xfrm>
              <a:off x="7806617" y="1324482"/>
              <a:ext cx="2314440" cy="1586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154 Imagen"/>
            <p:cNvPicPr/>
            <p:nvPr/>
          </p:nvPicPr>
          <p:blipFill>
            <a:blip r:embed="rId3" cstate="print"/>
            <a:stretch/>
          </p:blipFill>
          <p:spPr>
            <a:xfrm>
              <a:off x="8396495" y="1612482"/>
              <a:ext cx="942840" cy="942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176 Imagen"/>
          <p:cNvPicPr/>
          <p:nvPr/>
        </p:nvPicPr>
        <p:blipFill rotWithShape="1">
          <a:blip r:embed="rId4" cstate="print"/>
          <a:srcRect b="3691"/>
          <a:stretch/>
        </p:blipFill>
        <p:spPr>
          <a:xfrm>
            <a:off x="3538638" y="3235527"/>
            <a:ext cx="545400" cy="2010063"/>
          </a:xfrm>
          <a:prstGeom prst="rect">
            <a:avLst/>
          </a:prstGeom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607" y="1512851"/>
            <a:ext cx="5993120" cy="4491941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>
            <a:off x="4531823" y="4314443"/>
            <a:ext cx="622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5213821" y="132714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4" name="Elipse 13"/>
          <p:cNvSpPr/>
          <p:nvPr/>
        </p:nvSpPr>
        <p:spPr>
          <a:xfrm>
            <a:off x="7348450" y="139743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6430144" y="1676634"/>
            <a:ext cx="934932" cy="55949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5500607" y="5380429"/>
            <a:ext cx="934932" cy="559490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5193036" y="58510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546451" y="5973911"/>
            <a:ext cx="36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Introducir nuevo paquete (cestón)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7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1466880"/>
            <a:ext cx="8517774" cy="479202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333403" y="42143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228910" y="6258903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en oficina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640974" y="4444979"/>
            <a:ext cx="6608618" cy="12908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07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212" y="1496289"/>
            <a:ext cx="6276285" cy="470417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647426" y="131384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580566" y="31510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7" name="Elipse 6"/>
          <p:cNvSpPr/>
          <p:nvPr/>
        </p:nvSpPr>
        <p:spPr>
          <a:xfrm>
            <a:off x="2854968" y="2971620"/>
            <a:ext cx="266561" cy="2665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2919143" y="5559767"/>
            <a:ext cx="979525" cy="575026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2580566" y="533607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406516" y="6206556"/>
            <a:ext cx="306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paquete fabricado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16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cestón</a:t>
            </a:r>
            <a:endParaRPr lang="es-ES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296598" y="3873869"/>
            <a:ext cx="8665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3" y="1544223"/>
            <a:ext cx="6328989" cy="4743681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341515" y="139043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4694253" y="5630013"/>
            <a:ext cx="991651" cy="59427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630715" y="3061510"/>
            <a:ext cx="242119" cy="2421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420475" y="327591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7" name="Elipse 16"/>
          <p:cNvSpPr/>
          <p:nvPr/>
        </p:nvSpPr>
        <p:spPr>
          <a:xfrm>
            <a:off x="4408147" y="53502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975065" y="6287904"/>
            <a:ext cx="346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Observación de paquete fabricado</a:t>
            </a:r>
            <a:endParaRPr lang="es-ES" dirty="0"/>
          </a:p>
        </p:txBody>
      </p:sp>
      <p:pic>
        <p:nvPicPr>
          <p:cNvPr id="21" name="41 Imagen"/>
          <p:cNvPicPr/>
          <p:nvPr/>
        </p:nvPicPr>
        <p:blipFill>
          <a:blip r:embed="rId3" cstate="print"/>
          <a:stretch/>
        </p:blipFill>
        <p:spPr>
          <a:xfrm>
            <a:off x="9115714" y="2677229"/>
            <a:ext cx="1523880" cy="2393280"/>
          </a:xfrm>
          <a:prstGeom prst="rect">
            <a:avLst/>
          </a:prstGeom>
          <a:ln>
            <a:noFill/>
          </a:ln>
        </p:spPr>
      </p:pic>
      <p:sp>
        <p:nvSpPr>
          <p:cNvPr id="20" name="Elipse 19"/>
          <p:cNvSpPr/>
          <p:nvPr/>
        </p:nvSpPr>
        <p:spPr>
          <a:xfrm>
            <a:off x="9115714" y="262881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265916" y="4983682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5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Petición de evacuación de cestón en máquina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5176058" y="2166329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2316481" y="2166329"/>
            <a:ext cx="271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cestón a evacuar</a:t>
            </a:r>
            <a:endParaRPr lang="es-ES" dirty="0"/>
          </a:p>
        </p:txBody>
      </p:sp>
      <p:sp>
        <p:nvSpPr>
          <p:cNvPr id="10" name="Elipse 9"/>
          <p:cNvSpPr/>
          <p:nvPr/>
        </p:nvSpPr>
        <p:spPr>
          <a:xfrm>
            <a:off x="5176058" y="393139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03071" y="3931398"/>
            <a:ext cx="402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máquina desde donde evacuar</a:t>
            </a:r>
            <a:endParaRPr lang="es-ES" dirty="0"/>
          </a:p>
        </p:txBody>
      </p:sp>
      <p:sp>
        <p:nvSpPr>
          <p:cNvPr id="15" name="Elipse 14"/>
          <p:cNvSpPr/>
          <p:nvPr/>
        </p:nvSpPr>
        <p:spPr>
          <a:xfrm>
            <a:off x="5176058" y="5696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37113" y="5665587"/>
            <a:ext cx="31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Visualizar ubicación a depositar</a:t>
            </a:r>
            <a:endParaRPr lang="es-ES" dirty="0"/>
          </a:p>
        </p:txBody>
      </p:sp>
      <p:pic>
        <p:nvPicPr>
          <p:cNvPr id="19" name="13 Imagen"/>
          <p:cNvPicPr/>
          <p:nvPr/>
        </p:nvPicPr>
        <p:blipFill>
          <a:blip r:embed="rId2" cstate="print"/>
          <a:srcRect r="19743" b="2835"/>
          <a:stretch/>
        </p:blipFill>
        <p:spPr>
          <a:xfrm>
            <a:off x="6423819" y="1553336"/>
            <a:ext cx="4387416" cy="4941000"/>
          </a:xfrm>
          <a:prstGeom prst="rect">
            <a:avLst/>
          </a:prstGeom>
          <a:ln>
            <a:noFill/>
          </a:ln>
        </p:spPr>
      </p:pic>
      <p:sp>
        <p:nvSpPr>
          <p:cNvPr id="20" name="Elipse 19"/>
          <p:cNvSpPr/>
          <p:nvPr/>
        </p:nvSpPr>
        <p:spPr>
          <a:xfrm>
            <a:off x="6878248" y="2924520"/>
            <a:ext cx="1376210" cy="13762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154 Imagen"/>
          <p:cNvPicPr/>
          <p:nvPr/>
        </p:nvPicPr>
        <p:blipFill>
          <a:blip r:embed="rId3" cstate="print"/>
          <a:stretch/>
        </p:blipFill>
        <p:spPr>
          <a:xfrm>
            <a:off x="7783038" y="2264194"/>
            <a:ext cx="942840" cy="942840"/>
          </a:xfrm>
          <a:prstGeom prst="rect">
            <a:avLst/>
          </a:prstGeom>
          <a:ln>
            <a:noFill/>
          </a:ln>
        </p:spPr>
      </p:pic>
      <p:cxnSp>
        <p:nvCxnSpPr>
          <p:cNvPr id="23" name="Conector recto de flecha 22"/>
          <p:cNvCxnSpPr/>
          <p:nvPr/>
        </p:nvCxnSpPr>
        <p:spPr>
          <a:xfrm>
            <a:off x="5620791" y="2336014"/>
            <a:ext cx="1162394" cy="871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V="1">
            <a:off x="5620791" y="4300730"/>
            <a:ext cx="1257457" cy="1549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V="1">
            <a:off x="5620790" y="3724102"/>
            <a:ext cx="1162395" cy="372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56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Confirmación </a:t>
            </a:r>
            <a:r>
              <a:rPr lang="es-ES" dirty="0"/>
              <a:t>de </a:t>
            </a:r>
            <a:r>
              <a:rPr lang="es-ES" dirty="0" smtClean="0"/>
              <a:t>suministro</a:t>
            </a:r>
            <a:endParaRPr lang="es-ES" dirty="0"/>
          </a:p>
        </p:txBody>
      </p:sp>
      <p:pic>
        <p:nvPicPr>
          <p:cNvPr id="4" name="114 Imagen"/>
          <p:cNvPicPr/>
          <p:nvPr/>
        </p:nvPicPr>
        <p:blipFill>
          <a:blip r:embed="rId2" cstate="print"/>
          <a:stretch/>
        </p:blipFill>
        <p:spPr>
          <a:xfrm>
            <a:off x="1187967" y="2177400"/>
            <a:ext cx="3076873" cy="2256041"/>
          </a:xfrm>
          <a:prstGeom prst="rect">
            <a:avLst/>
          </a:prstGeom>
          <a:ln>
            <a:noFill/>
          </a:ln>
        </p:spPr>
      </p:pic>
      <p:pic>
        <p:nvPicPr>
          <p:cNvPr id="5" name="116 Imagen"/>
          <p:cNvPicPr/>
          <p:nvPr/>
        </p:nvPicPr>
        <p:blipFill>
          <a:blip r:embed="rId3" cstate="print"/>
          <a:stretch/>
        </p:blipFill>
        <p:spPr>
          <a:xfrm>
            <a:off x="7471541" y="4248883"/>
            <a:ext cx="2818547" cy="1877325"/>
          </a:xfrm>
          <a:prstGeom prst="rect">
            <a:avLst/>
          </a:prstGeom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1187967" y="4433441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7390582" y="6126208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277276" y="2936089"/>
            <a:ext cx="289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máquina</a:t>
            </a:r>
            <a:endParaRPr lang="es-ES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19595" b="16912"/>
          <a:stretch/>
        </p:blipFill>
        <p:spPr>
          <a:xfrm>
            <a:off x="7277276" y="1481362"/>
            <a:ext cx="3153452" cy="145472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V="1">
            <a:off x="5123330" y="2936089"/>
            <a:ext cx="1044714" cy="42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8810182" y="3534851"/>
            <a:ext cx="3880" cy="422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1034181" y="202361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15" name="Elipse 14"/>
          <p:cNvSpPr/>
          <p:nvPr/>
        </p:nvSpPr>
        <p:spPr>
          <a:xfrm>
            <a:off x="7277276" y="404924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6" name="Elipse 15"/>
          <p:cNvSpPr/>
          <p:nvPr/>
        </p:nvSpPr>
        <p:spPr>
          <a:xfrm>
            <a:off x="9946595" y="13733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6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1" b="780"/>
          <a:stretch/>
        </p:blipFill>
        <p:spPr>
          <a:xfrm>
            <a:off x="1354975" y="1401550"/>
            <a:ext cx="9077498" cy="491612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Confirmación de suministro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748472" y="6286795"/>
            <a:ext cx="47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Nueva línea de producto terminado en almacén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201189" y="124776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164676" y="224372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2694961" y="2484088"/>
            <a:ext cx="1469715" cy="134421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10498974" y="3517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2594953" y="3744054"/>
            <a:ext cx="7837519" cy="162927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8" t="3789" r="533" b="1117"/>
          <a:stretch/>
        </p:blipFill>
        <p:spPr>
          <a:xfrm>
            <a:off x="1496290" y="1525862"/>
            <a:ext cx="8420794" cy="473423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786305" y="6260098"/>
            <a:ext cx="384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Layout</a:t>
            </a:r>
            <a:r>
              <a:rPr lang="es-ES" dirty="0" smtClean="0"/>
              <a:t> general de planta desde oficina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46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24" t="3910" r="575" b="1082"/>
          <a:stretch/>
        </p:blipFill>
        <p:spPr>
          <a:xfrm>
            <a:off x="1496289" y="1530613"/>
            <a:ext cx="8420795" cy="47294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691554" y="6260098"/>
            <a:ext cx="603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producción de máquina y datos de las </a:t>
            </a:r>
            <a:r>
              <a:rPr lang="es-ES" dirty="0" err="1" smtClean="0"/>
              <a:t>OFs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61" t="3879" r="680" b="1212"/>
          <a:stretch/>
        </p:blipFill>
        <p:spPr>
          <a:xfrm>
            <a:off x="1496288" y="1520731"/>
            <a:ext cx="8420795" cy="472651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544491" y="6247242"/>
            <a:ext cx="432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incidencias de máquina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1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69" t="3706" r="577" b="985"/>
          <a:stretch/>
        </p:blipFill>
        <p:spPr>
          <a:xfrm>
            <a:off x="1502522" y="1512457"/>
            <a:ext cx="8408325" cy="473478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Monitorización de planta desde oficina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342504" y="136694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857053" y="6247242"/>
            <a:ext cx="569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Monitorización de la evolución de los estados de máquina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0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17" y="2092164"/>
            <a:ext cx="4205350" cy="313654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916" y="1466480"/>
            <a:ext cx="6161221" cy="457879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97132" y="193838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839394" y="3807366"/>
            <a:ext cx="6220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98157" y="320323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9" name="Elipse 8"/>
          <p:cNvSpPr/>
          <p:nvPr/>
        </p:nvSpPr>
        <p:spPr>
          <a:xfrm>
            <a:off x="639027" y="2978384"/>
            <a:ext cx="316935" cy="3169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5383130" y="13126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5586793" y="2961117"/>
            <a:ext cx="251260" cy="2512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5367464" y="316762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7591157" y="5435107"/>
            <a:ext cx="962640" cy="5666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/>
          <p:cNvSpPr/>
          <p:nvPr/>
        </p:nvSpPr>
        <p:spPr>
          <a:xfrm>
            <a:off x="7283586" y="591323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5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21988" y="5228705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Vista general de estado de máquinas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014852" y="6036141"/>
            <a:ext cx="120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Fin de OF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7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08618" y="6171684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Existencias de producto en muelle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4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05" t="3761" r="632" b="1025"/>
          <a:stretch/>
        </p:blipFill>
        <p:spPr>
          <a:xfrm>
            <a:off x="1388226" y="1537110"/>
            <a:ext cx="8520546" cy="480261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20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685" t="3805" r="669" b="1050"/>
          <a:stretch/>
        </p:blipFill>
        <p:spPr>
          <a:xfrm>
            <a:off x="1388225" y="1540265"/>
            <a:ext cx="8523318" cy="480140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producción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0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63" t="3689" r="597" b="1296"/>
          <a:stretch/>
        </p:blipFill>
        <p:spPr>
          <a:xfrm>
            <a:off x="1386839" y="1529223"/>
            <a:ext cx="8523318" cy="478539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incidencias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545331" y="2279362"/>
            <a:ext cx="5168879" cy="17289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3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593" t="3758" r="573" b="1023"/>
          <a:stretch/>
        </p:blipFill>
        <p:spPr>
          <a:xfrm>
            <a:off x="1388225" y="1537536"/>
            <a:ext cx="8523318" cy="479597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816895" y="6325043"/>
            <a:ext cx="366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consumos de máquina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6240087" y="2279362"/>
            <a:ext cx="1474123" cy="17872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7689271" y="19801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97" t="3861" r="766" b="1046"/>
          <a:stretch/>
        </p:blipFill>
        <p:spPr>
          <a:xfrm>
            <a:off x="1388225" y="1545357"/>
            <a:ext cx="8523318" cy="479436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Fin de fabricación en máquina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1234440" y="13671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489251" y="6333290"/>
            <a:ext cx="432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Bono de rechazos de todas las máquinas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44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74" y="1855210"/>
            <a:ext cx="2343150" cy="298132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21644" y="16913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71004" y="4836535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851447" y="2369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2134079" y="2102671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5176063" y="3391933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7114409" y="4836534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de ubicación</a:t>
            </a:r>
            <a:endParaRPr lang="es-ES" b="1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897" y="1859229"/>
            <a:ext cx="2455310" cy="2977305"/>
          </a:xfrm>
          <a:prstGeom prst="rect">
            <a:avLst/>
          </a:prstGeom>
        </p:spPr>
      </p:pic>
      <p:sp>
        <p:nvSpPr>
          <p:cNvPr id="20" name="Elipse 19"/>
          <p:cNvSpPr/>
          <p:nvPr/>
        </p:nvSpPr>
        <p:spPr>
          <a:xfrm>
            <a:off x="7193111" y="170142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94487" y="5368546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4020589" y="2443942"/>
            <a:ext cx="1158240" cy="206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57 Imagen"/>
          <p:cNvPicPr/>
          <p:nvPr/>
        </p:nvPicPr>
        <p:blipFill>
          <a:blip r:embed="rId2" cstate="print"/>
          <a:stretch/>
        </p:blipFill>
        <p:spPr>
          <a:xfrm>
            <a:off x="5916720" y="1462748"/>
            <a:ext cx="2986211" cy="2189565"/>
          </a:xfrm>
          <a:prstGeom prst="rect">
            <a:avLst/>
          </a:prstGeom>
          <a:ln>
            <a:noFill/>
          </a:ln>
        </p:spPr>
      </p:pic>
      <p:pic>
        <p:nvPicPr>
          <p:cNvPr id="11" name="59 Imagen"/>
          <p:cNvPicPr/>
          <p:nvPr/>
        </p:nvPicPr>
        <p:blipFill>
          <a:blip r:embed="rId3" cstate="print"/>
          <a:stretch/>
        </p:blipFill>
        <p:spPr>
          <a:xfrm>
            <a:off x="5916719" y="4367351"/>
            <a:ext cx="2986211" cy="1988999"/>
          </a:xfrm>
          <a:prstGeom prst="rect">
            <a:avLst/>
          </a:prstGeom>
          <a:ln>
            <a:noFill/>
          </a:ln>
        </p:spPr>
      </p:pic>
      <p:sp>
        <p:nvSpPr>
          <p:cNvPr id="15" name="CuadroTexto 14"/>
          <p:cNvSpPr txBox="1"/>
          <p:nvPr/>
        </p:nvSpPr>
        <p:spPr>
          <a:xfrm>
            <a:off x="8902930" y="2338586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902930" y="5190959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18" name="Elipse 17"/>
          <p:cNvSpPr/>
          <p:nvPr/>
        </p:nvSpPr>
        <p:spPr>
          <a:xfrm>
            <a:off x="5762933" y="12735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97" y="2343563"/>
            <a:ext cx="2455310" cy="297730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45127" y="222333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445825" y="252026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2996435" y="2674048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248546" y="4338109"/>
            <a:ext cx="1985105" cy="250513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/>
          <p:cNvSpPr/>
          <p:nvPr/>
        </p:nvSpPr>
        <p:spPr>
          <a:xfrm>
            <a:off x="3245679" y="411153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22" name="Elipse 21"/>
          <p:cNvSpPr/>
          <p:nvPr/>
        </p:nvSpPr>
        <p:spPr>
          <a:xfrm>
            <a:off x="5762932" y="421356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4031673" y="4443057"/>
            <a:ext cx="1085637" cy="5612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6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9302116" y="404657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551024" y="4304264"/>
            <a:ext cx="742605" cy="16798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3908618" y="6171684"/>
            <a:ext cx="48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Reducción de existencias de producto en muelle</a:t>
            </a:r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4557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1067</Words>
  <Application>Microsoft Office PowerPoint</Application>
  <PresentationFormat>Panorámica</PresentationFormat>
  <Paragraphs>429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8" baseType="lpstr">
      <vt:lpstr>Calibri</vt:lpstr>
      <vt:lpstr>Calibri Light</vt:lpstr>
      <vt:lpstr>Wingdings 2</vt:lpstr>
      <vt:lpstr>HDOfficeLightV0</vt:lpstr>
      <vt:lpstr>GUIÓN DEMOSTRADOR PRÁCTICO</vt:lpstr>
      <vt:lpstr>Recepción de mercancía</vt:lpstr>
      <vt:lpstr>Recepción de mercancía</vt:lpstr>
      <vt:lpstr>Recepción de mercancía</vt:lpstr>
      <vt:lpstr>Recepción de mercancía</vt:lpstr>
      <vt:lpstr>Recepción de mercancía</vt:lpstr>
      <vt:lpstr>Ubicación de producto</vt:lpstr>
      <vt:lpstr>Ubicación de producto</vt:lpstr>
      <vt:lpstr>Ubicación de producto</vt:lpstr>
      <vt:lpstr>Ubicación de producto</vt:lpstr>
      <vt:lpstr>Lanzamiento de OF</vt:lpstr>
      <vt:lpstr>Lanzamiento de OF</vt:lpstr>
      <vt:lpstr>Lanzamiento de OF</vt:lpstr>
      <vt:lpstr>Identificación de operario</vt:lpstr>
      <vt:lpstr>Identificación de operario</vt:lpstr>
      <vt:lpstr>Inicio de OF</vt:lpstr>
      <vt:lpstr>Inicio de OF</vt:lpstr>
      <vt:lpstr>Inicio de OF</vt:lpstr>
      <vt:lpstr>Petición de suministro a fabricación</vt:lpstr>
      <vt:lpstr>Petición de suministro a fabricación</vt:lpstr>
      <vt:lpstr>Confirmación de suministro a fabricación</vt:lpstr>
      <vt:lpstr>Confirmación de suministro a fabricación</vt:lpstr>
      <vt:lpstr>Consumo de materiales</vt:lpstr>
      <vt:lpstr>Consumo de materiales</vt:lpstr>
      <vt:lpstr>Consumo de materiales</vt:lpstr>
      <vt:lpstr>Inicio de fabricación en máquina</vt:lpstr>
      <vt:lpstr>Inicio de fabricación en máquina</vt:lpstr>
      <vt:lpstr>Paradas en producción</vt:lpstr>
      <vt:lpstr>Paradas en producción</vt:lpstr>
      <vt:lpstr>Paradas en producción</vt:lpstr>
      <vt:lpstr>Paradas en producción</vt:lpstr>
      <vt:lpstr>Baja productividad</vt:lpstr>
      <vt:lpstr>Defectivo en la producción</vt:lpstr>
      <vt:lpstr>Defectivo en la producción</vt:lpstr>
      <vt:lpstr>Defectivo en la producción</vt:lpstr>
      <vt:lpstr>Defectivo en la producción</vt:lpstr>
      <vt:lpstr>Señales de velocidad y temperatura</vt:lpstr>
      <vt:lpstr>Señales de velocidad y temperatura</vt:lpstr>
      <vt:lpstr>Señales de velocidad y temperatura</vt:lpstr>
      <vt:lpstr>Planes de control asociados a producto</vt:lpstr>
      <vt:lpstr>Planes de control asociados a producto</vt:lpstr>
      <vt:lpstr>Planes de control asociados a producto</vt:lpstr>
      <vt:lpstr>Planes de control asociados a producto</vt:lpstr>
      <vt:lpstr>Planes de control asociados a producto (automático)</vt:lpstr>
      <vt:lpstr>Planes de control asociados a producto (manual)</vt:lpstr>
      <vt:lpstr>Planes de control asociados a producto</vt:lpstr>
      <vt:lpstr>Planes de control asociados a producto</vt:lpstr>
      <vt:lpstr>Planes de control asociados a producto</vt:lpstr>
      <vt:lpstr>Fin de cestón</vt:lpstr>
      <vt:lpstr>Fin de cestón</vt:lpstr>
      <vt:lpstr>Fin de cestón</vt:lpstr>
      <vt:lpstr>Petición de evacuación de cestón en máquina</vt:lpstr>
      <vt:lpstr>Confirmación de suministro</vt:lpstr>
      <vt:lpstr>Confirmación de suministro</vt:lpstr>
      <vt:lpstr>Monitorización de planta desde oficina</vt:lpstr>
      <vt:lpstr>Monitorización de planta desde oficina</vt:lpstr>
      <vt:lpstr>Monitorización de planta desde oficina</vt:lpstr>
      <vt:lpstr>Monitorización de planta desde oficina</vt:lpstr>
      <vt:lpstr>Fin de fabricación en máquina</vt:lpstr>
      <vt:lpstr>Fin de fabricación en máquina</vt:lpstr>
      <vt:lpstr>Fin de fabricación en máquina</vt:lpstr>
      <vt:lpstr>Fin de fabricación en máquina</vt:lpstr>
      <vt:lpstr>Fin de fabricación en máquina</vt:lpstr>
      <vt:lpstr>Fin de fabricación en máquina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GUIÓN DEMOSTRADOR PRÁCTICO</dc:title>
  <dc:creator>Iñaki</dc:creator>
  <cp:lastModifiedBy>Iñaki</cp:lastModifiedBy>
  <cp:revision>61</cp:revision>
  <dcterms:created xsi:type="dcterms:W3CDTF">2016-01-22T14:37:27Z</dcterms:created>
  <dcterms:modified xsi:type="dcterms:W3CDTF">2016-01-27T12:23:31Z</dcterms:modified>
</cp:coreProperties>
</file>